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gif" ContentType="image/gif"/>
  <Override PartName="/ppt/media/image20.png" ContentType="image/png"/>
  <Override PartName="/ppt/media/image18.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92"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93"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94"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95"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9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7ADF9476-82BC-46BA-8D0F-D7B5951C6E9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756000" y="1336320"/>
            <a:ext cx="6043680" cy="3604320"/>
          </a:xfrm>
          <a:prstGeom prst="rect">
            <a:avLst/>
          </a:prstGeom>
        </p:spPr>
      </p:sp>
      <p:sp>
        <p:nvSpPr>
          <p:cNvPr id="312" name="PlaceHolder 2"/>
          <p:cNvSpPr>
            <a:spLocks noGrp="1"/>
          </p:cNvSpPr>
          <p:nvPr>
            <p:ph type="body"/>
          </p:nvPr>
        </p:nvSpPr>
        <p:spPr>
          <a:xfrm>
            <a:off x="756000" y="5145480"/>
            <a:ext cx="6043680" cy="4205520"/>
          </a:xfrm>
          <a:prstGeom prst="rect">
            <a:avLst/>
          </a:prstGeom>
        </p:spPr>
        <p:txBody>
          <a:bodyPr lIns="0" rIns="0" tIns="0" bIns="0">
            <a:noAutofit/>
          </a:bodyPr>
          <a:p>
            <a:endParaRPr b="0" lang="en-US" sz="2000" spc="-1" strike="noStrike">
              <a:latin typeface="Arial"/>
            </a:endParaRPr>
          </a:p>
        </p:txBody>
      </p:sp>
      <p:sp>
        <p:nvSpPr>
          <p:cNvPr id="313" name="CustomShape 3"/>
          <p:cNvSpPr/>
          <p:nvPr/>
        </p:nvSpPr>
        <p:spPr>
          <a:xfrm>
            <a:off x="4282200" y="10155600"/>
            <a:ext cx="3271680" cy="5317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AEC80F-FAC7-42F5-9B80-0E9150E19A61}"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2"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69"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5"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76"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0"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07"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12"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13"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14"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4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5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5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5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6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6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7"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83"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5"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86"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87"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88"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89"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90"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d33"/>
        </a:solidFill>
      </p:bgPr>
    </p:bg>
    <p:spTree>
      <p:nvGrpSpPr>
        <p:cNvPr id="1" name=""/>
        <p:cNvGrpSpPr/>
        <p:nvPr/>
      </p:nvGrpSpPr>
      <p:grpSpPr>
        <a:xfrm>
          <a:off x="0" y="0"/>
          <a:ext cx="0" cy="0"/>
          <a:chOff x="0" y="0"/>
          <a:chExt cx="0" cy="0"/>
        </a:xfrm>
      </p:grpSpPr>
      <p:pic>
        <p:nvPicPr>
          <p:cNvPr id="0" name="Graphic 6" descr=""/>
          <p:cNvPicPr/>
          <p:nvPr/>
        </p:nvPicPr>
        <p:blipFill>
          <a:blip r:embed="rId2"/>
          <a:stretch/>
        </p:blipFill>
        <p:spPr>
          <a:xfrm>
            <a:off x="8614800" y="4620600"/>
            <a:ext cx="1168560" cy="889200"/>
          </a:xfrm>
          <a:prstGeom prst="rect">
            <a:avLst/>
          </a:prstGeom>
          <a:ln>
            <a:noFill/>
          </a:ln>
        </p:spPr>
      </p:pic>
      <p:sp>
        <p:nvSpPr>
          <p:cNvPr id="1"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0"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8"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6"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4"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15.gif"/><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4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
</Relationships>
</file>

<file path=ppt/slides/_rels/slide4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727200" y="1713960"/>
            <a:ext cx="8621280" cy="1175760"/>
          </a:xfrm>
          <a:prstGeom prst="rect">
            <a:avLst/>
          </a:prstGeom>
          <a:noFill/>
          <a:ln>
            <a:noFill/>
          </a:ln>
        </p:spPr>
        <p:style>
          <a:lnRef idx="0"/>
          <a:fillRef idx="0"/>
          <a:effectRef idx="0"/>
          <a:fontRef idx="minor"/>
        </p:style>
        <p:txBody>
          <a:bodyPr lIns="90000" rIns="90000" tIns="45000" bIns="45000" anchor="b">
            <a:normAutofit fontScale="73000"/>
          </a:bodyPr>
          <a:p>
            <a:pPr algn="ctr">
              <a:lnSpc>
                <a:spcPct val="90000"/>
              </a:lnSpc>
            </a:pPr>
            <a:r>
              <a:rPr b="0" lang="en-US" sz="5000" spc="-1" strike="noStrike">
                <a:solidFill>
                  <a:srgbClr val="f8faff"/>
                </a:solidFill>
                <a:latin typeface="Museo Sans 500"/>
                <a:ea typeface="DejaVu Sans"/>
              </a:rPr>
              <a:t>TMNL- Spark, Graphs &amp; ML</a:t>
            </a:r>
            <a:endParaRPr b="0" lang="en-US" sz="5000" spc="-1" strike="noStrike">
              <a:latin typeface="Arial"/>
            </a:endParaRPr>
          </a:p>
        </p:txBody>
      </p:sp>
      <p:sp>
        <p:nvSpPr>
          <p:cNvPr id="198" name="CustomShape 2"/>
          <p:cNvSpPr/>
          <p:nvPr/>
        </p:nvSpPr>
        <p:spPr>
          <a:xfrm>
            <a:off x="1259640" y="3992400"/>
            <a:ext cx="7555680" cy="378720"/>
          </a:xfrm>
          <a:prstGeom prst="rect">
            <a:avLst/>
          </a:prstGeom>
          <a:noFill/>
          <a:ln>
            <a:noFill/>
          </a:ln>
        </p:spPr>
        <p:style>
          <a:lnRef idx="0"/>
          <a:fillRef idx="0"/>
          <a:effectRef idx="0"/>
          <a:fontRef idx="minor"/>
        </p:style>
      </p:sp>
      <p:sp>
        <p:nvSpPr>
          <p:cNvPr id="199" name="CustomShape 3"/>
          <p:cNvSpPr/>
          <p:nvPr/>
        </p:nvSpPr>
        <p:spPr>
          <a:xfrm>
            <a:off x="1259640" y="2843640"/>
            <a:ext cx="7555680" cy="378720"/>
          </a:xfrm>
          <a:prstGeom prst="rect">
            <a:avLst/>
          </a:prstGeom>
          <a:noFill/>
          <a:ln>
            <a:noFill/>
          </a:ln>
        </p:spPr>
        <p:style>
          <a:lnRef idx="0"/>
          <a:fillRef idx="0"/>
          <a:effectRef idx="0"/>
          <a:fontRef idx="minor"/>
        </p:style>
      </p:sp>
      <p:pic>
        <p:nvPicPr>
          <p:cNvPr id="200" name="" descr=""/>
          <p:cNvPicPr/>
          <p:nvPr/>
        </p:nvPicPr>
        <p:blipFill>
          <a:blip r:embed="rId1"/>
          <a:stretch/>
        </p:blipFill>
        <p:spPr>
          <a:xfrm>
            <a:off x="6400800" y="4374000"/>
            <a:ext cx="3542040" cy="113436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1" name="" descr=""/>
          <p:cNvPicPr/>
          <p:nvPr/>
        </p:nvPicPr>
        <p:blipFill>
          <a:blip r:embed="rId1"/>
          <a:stretch/>
        </p:blipFill>
        <p:spPr>
          <a:xfrm>
            <a:off x="3056760" y="1145520"/>
            <a:ext cx="4622400" cy="43390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3" name="" descr=""/>
          <p:cNvPicPr/>
          <p:nvPr/>
        </p:nvPicPr>
        <p:blipFill>
          <a:blip r:embed="rId1"/>
          <a:stretch/>
        </p:blipFill>
        <p:spPr>
          <a:xfrm>
            <a:off x="2926080" y="1207080"/>
            <a:ext cx="4935960" cy="40946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5" name="" descr=""/>
          <p:cNvPicPr/>
          <p:nvPr/>
        </p:nvPicPr>
        <p:blipFill>
          <a:blip r:embed="rId1"/>
          <a:stretch/>
        </p:blipFill>
        <p:spPr>
          <a:xfrm>
            <a:off x="2651760" y="1172520"/>
            <a:ext cx="5125680" cy="41292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7" name="" descr=""/>
          <p:cNvPicPr/>
          <p:nvPr/>
        </p:nvPicPr>
        <p:blipFill>
          <a:blip r:embed="rId1"/>
          <a:stretch/>
        </p:blipFill>
        <p:spPr>
          <a:xfrm>
            <a:off x="2489040" y="1117800"/>
            <a:ext cx="4915800" cy="40924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29" name="" descr=""/>
          <p:cNvPicPr/>
          <p:nvPr/>
        </p:nvPicPr>
        <p:blipFill>
          <a:blip r:embed="rId1"/>
          <a:stretch/>
        </p:blipFill>
        <p:spPr>
          <a:xfrm>
            <a:off x="2743200" y="1172520"/>
            <a:ext cx="4607280" cy="39826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Processing considerations</a:t>
            </a:r>
            <a:endParaRPr b="0" lang="en-US" sz="4400" spc="-1" strike="noStrike">
              <a:latin typeface="Arial"/>
            </a:endParaRPr>
          </a:p>
        </p:txBody>
      </p:sp>
      <p:sp>
        <p:nvSpPr>
          <p:cNvPr id="231"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rmAutofit fontScale="76000"/>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Node-centric – nodes are processing units</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Relationship-centric – similar to above</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Graph-centric – nodes within subgraph processed independently</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Traversal-centric – these models use accumulation of data by traverser</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Algorithm-centric – combination of above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Platform considerations</a:t>
            </a:r>
            <a:endParaRPr b="0" lang="en-US" sz="4400" spc="-1" strike="noStrike">
              <a:latin typeface="Arial"/>
            </a:endParaRPr>
          </a:p>
        </p:txBody>
      </p:sp>
      <p:sp>
        <p:nvSpPr>
          <p:cNvPr id="233"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Graph compute engines – Spark, Giraph, GraphLab</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Graph databases – Neo4j, Neptune,   ArangoDB etc.</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GraphFrames</a:t>
            </a:r>
            <a:endParaRPr b="0" lang="en-US" sz="4400" spc="-1" strike="noStrike">
              <a:latin typeface="Arial"/>
            </a:endParaRPr>
          </a:p>
        </p:txBody>
      </p:sp>
      <p:sp>
        <p:nvSpPr>
          <p:cNvPr id="235"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i="1" lang="en-US" sz="3200" spc="-1" strike="noStrike">
                <a:solidFill>
                  <a:srgbClr val="000000"/>
                </a:solidFill>
                <a:latin typeface="Arial"/>
                <a:ea typeface="DejaVu Sans"/>
              </a:rPr>
              <a:t>“</a:t>
            </a:r>
            <a:r>
              <a:rPr b="0" i="1" lang="en-US" sz="3200" spc="-1" strike="noStrike">
                <a:solidFill>
                  <a:srgbClr val="000000"/>
                </a:solidFill>
                <a:latin typeface="Arial"/>
                <a:ea typeface="DejaVu Sans"/>
              </a:rPr>
              <a:t>GraphFrames is a package for Apache Spark which provides DataFrame-based Graphs”</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GraphX is built on top of RDDs, GraphFrames built on top of DataFrames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GraphFrames Basics</a:t>
            </a:r>
            <a:endParaRPr b="0" lang="en-US" sz="4400" spc="-1" strike="noStrike">
              <a:latin typeface="Arial"/>
            </a:endParaRPr>
          </a:p>
        </p:txBody>
      </p:sp>
      <p:sp>
        <p:nvSpPr>
          <p:cNvPr id="237"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GraphFrame object created from two DataFrame objects: edges and vertices</a:t>
            </a:r>
            <a:endParaRPr b="0" lang="en-US" sz="2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Vertices: Must contain “id” column and optional additional columns describing each vertex</a:t>
            </a:r>
            <a:endParaRPr b="0" lang="en-US" sz="2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Edges: Must contain “src” and “dst” column and optional columns describing relationships i.e. “friend”, “follow”.</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GraphFrames Basics</a:t>
            </a:r>
            <a:endParaRPr b="0" lang="en-US" sz="4400" spc="-1" strike="noStrike">
              <a:latin typeface="Arial"/>
            </a:endParaRPr>
          </a:p>
        </p:txBody>
      </p:sp>
      <p:sp>
        <p:nvSpPr>
          <p:cNvPr id="239" name="CustomShape 2"/>
          <p:cNvSpPr/>
          <p:nvPr/>
        </p:nvSpPr>
        <p:spPr>
          <a:xfrm>
            <a:off x="504000" y="1326600"/>
            <a:ext cx="9070200" cy="87084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Reminder: creating a DataFrame:</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240" name="" descr=""/>
          <p:cNvPicPr/>
          <p:nvPr/>
        </p:nvPicPr>
        <p:blipFill>
          <a:blip r:embed="rId1"/>
          <a:stretch/>
        </p:blipFill>
        <p:spPr>
          <a:xfrm>
            <a:off x="2286000" y="2042640"/>
            <a:ext cx="5503320" cy="28933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504000" y="226080"/>
            <a:ext cx="9069120" cy="943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600" spc="-1" strike="noStrike">
                <a:solidFill>
                  <a:srgbClr val="000000"/>
                </a:solidFill>
                <a:latin typeface="Arial"/>
                <a:ea typeface="DejaVu Sans"/>
              </a:rPr>
              <a:t>About me</a:t>
            </a:r>
            <a:endParaRPr b="0" lang="en-US" sz="3600" spc="-1" strike="noStrike">
              <a:latin typeface="Arial"/>
            </a:endParaRPr>
          </a:p>
        </p:txBody>
      </p:sp>
      <p:sp>
        <p:nvSpPr>
          <p:cNvPr id="202" name="CustomShape 2"/>
          <p:cNvSpPr/>
          <p:nvPr/>
        </p:nvSpPr>
        <p:spPr>
          <a:xfrm>
            <a:off x="504000" y="1326600"/>
            <a:ext cx="9069120" cy="3285720"/>
          </a:xfrm>
          <a:prstGeom prst="rect">
            <a:avLst/>
          </a:prstGeom>
          <a:noFill/>
          <a:ln>
            <a:noFill/>
          </a:ln>
        </p:spPr>
        <p:style>
          <a:lnRef idx="0"/>
          <a:fillRef idx="0"/>
          <a:effectRef idx="0"/>
          <a:fontRef idx="minor"/>
        </p:style>
      </p:sp>
      <p:pic>
        <p:nvPicPr>
          <p:cNvPr id="203" name="" descr=""/>
          <p:cNvPicPr/>
          <p:nvPr/>
        </p:nvPicPr>
        <p:blipFill>
          <a:blip r:embed="rId1"/>
          <a:stretch/>
        </p:blipFill>
        <p:spPr>
          <a:xfrm>
            <a:off x="3657600" y="1171440"/>
            <a:ext cx="2998080" cy="3679200"/>
          </a:xfrm>
          <a:prstGeom prst="rect">
            <a:avLst/>
          </a:prstGeom>
          <a:ln>
            <a:noFill/>
          </a:ln>
        </p:spPr>
      </p:pic>
      <p:sp>
        <p:nvSpPr>
          <p:cNvPr id="204" name="CustomShape 3"/>
          <p:cNvSpPr/>
          <p:nvPr/>
        </p:nvSpPr>
        <p:spPr>
          <a:xfrm>
            <a:off x="4389120" y="5029200"/>
            <a:ext cx="149868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Usman Zafar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GraphFrames Basics</a:t>
            </a:r>
            <a:endParaRPr b="0" lang="en-US" sz="4400" spc="-1" strike="noStrike">
              <a:latin typeface="Arial"/>
            </a:endParaRPr>
          </a:p>
        </p:txBody>
      </p:sp>
      <p:sp>
        <p:nvSpPr>
          <p:cNvPr id="242" name="CustomShape 2"/>
          <p:cNvSpPr/>
          <p:nvPr/>
        </p:nvSpPr>
        <p:spPr>
          <a:xfrm>
            <a:off x="504000" y="1326600"/>
            <a:ext cx="9070200" cy="87084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Reminder: creating a GraphFrame:</a:t>
            </a:r>
            <a:endParaRPr b="0" lang="en-US" sz="3200" spc="-1" strike="noStrike">
              <a:latin typeface="Arial"/>
            </a:endParaRPr>
          </a:p>
          <a:p>
            <a:pPr>
              <a:lnSpc>
                <a:spcPct val="100000"/>
              </a:lnSpc>
              <a:spcBef>
                <a:spcPts val="1417"/>
              </a:spcBef>
            </a:pPr>
            <a:endParaRPr b="0" lang="en-US" sz="3200" spc="-1" strike="noStrike">
              <a:latin typeface="Arial"/>
            </a:endParaRPr>
          </a:p>
        </p:txBody>
      </p:sp>
      <p:pic>
        <p:nvPicPr>
          <p:cNvPr id="243" name="" descr=""/>
          <p:cNvPicPr/>
          <p:nvPr/>
        </p:nvPicPr>
        <p:blipFill>
          <a:blip r:embed="rId1"/>
          <a:stretch/>
        </p:blipFill>
        <p:spPr>
          <a:xfrm>
            <a:off x="1479240" y="2743200"/>
            <a:ext cx="7480080" cy="8996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1</a:t>
            </a:r>
            <a:endParaRPr b="0" lang="en-US" sz="4400" spc="-1" strike="noStrike">
              <a:latin typeface="Arial"/>
            </a:endParaRPr>
          </a:p>
        </p:txBody>
      </p:sp>
      <p:sp>
        <p:nvSpPr>
          <p:cNvPr id="245" name="CustomShape 2"/>
          <p:cNvSpPr/>
          <p:nvPr/>
        </p:nvSpPr>
        <p:spPr>
          <a:xfrm>
            <a:off x="504000" y="894600"/>
            <a:ext cx="9070200" cy="120672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600" spc="-1" strike="noStrike">
                <a:solidFill>
                  <a:srgbClr val="000000"/>
                </a:solidFill>
                <a:latin typeface="Arial"/>
                <a:ea typeface="DejaVu Sans"/>
              </a:rPr>
              <a:t>Create a GraphFrame object representing the following graph (ignore bidirectional edges, so only i,j needed for all i,j where i&lt;j):</a:t>
            </a:r>
            <a:endParaRPr b="0" lang="en-US" sz="2600" spc="-1" strike="noStrike">
              <a:latin typeface="Arial"/>
            </a:endParaRPr>
          </a:p>
        </p:txBody>
      </p:sp>
      <p:pic>
        <p:nvPicPr>
          <p:cNvPr id="246" name="" descr=""/>
          <p:cNvPicPr/>
          <p:nvPr/>
        </p:nvPicPr>
        <p:blipFill>
          <a:blip r:embed="rId1"/>
          <a:stretch/>
        </p:blipFill>
        <p:spPr>
          <a:xfrm>
            <a:off x="822960" y="2171160"/>
            <a:ext cx="4204440" cy="3313440"/>
          </a:xfrm>
          <a:prstGeom prst="rect">
            <a:avLst/>
          </a:prstGeom>
          <a:ln>
            <a:noFill/>
          </a:ln>
        </p:spPr>
      </p:pic>
      <p:sp>
        <p:nvSpPr>
          <p:cNvPr id="247" name="CustomShape 3"/>
          <p:cNvSpPr/>
          <p:nvPr/>
        </p:nvSpPr>
        <p:spPr>
          <a:xfrm>
            <a:off x="5545080" y="2377440"/>
            <a:ext cx="4145760" cy="2375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Arial"/>
                <a:ea typeface="DejaVu Sans"/>
              </a:rPr>
              <a:t>Important</a:t>
            </a:r>
            <a:endParaRPr b="0" lang="en-US" sz="2000" spc="-1" strike="noStrike">
              <a:latin typeface="Arial"/>
            </a:endParaRPr>
          </a:p>
          <a:p>
            <a:pPr>
              <a:lnSpc>
                <a:spcPct val="100000"/>
              </a:lnSpc>
            </a:pPr>
            <a:r>
              <a:rPr b="0" lang="en-US" sz="2000" spc="-1" strike="noStrike">
                <a:solidFill>
                  <a:srgbClr val="000000"/>
                </a:solidFill>
                <a:latin typeface="Arial"/>
                <a:ea typeface="DejaVu Sans"/>
              </a:rPr>
              <a:t>- Vertices DataFrame needs “id”</a:t>
            </a:r>
            <a:endParaRPr b="0" lang="en-US" sz="2000" spc="-1" strike="noStrike">
              <a:latin typeface="Arial"/>
            </a:endParaRPr>
          </a:p>
          <a:p>
            <a:pPr>
              <a:lnSpc>
                <a:spcPct val="100000"/>
              </a:lnSpc>
            </a:pPr>
            <a:r>
              <a:rPr b="0" lang="en-US" sz="2000" spc="-1" strike="noStrike">
                <a:solidFill>
                  <a:srgbClr val="000000"/>
                </a:solidFill>
                <a:latin typeface="Arial"/>
                <a:ea typeface="DejaVu Sans"/>
              </a:rPr>
              <a:t>- Edges column needs “src” and “dst” (where “src” and “dst” correspond to the “id” column from the vertices DataFrame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2</a:t>
            </a:r>
            <a:endParaRPr b="0" lang="en-US" sz="4400" spc="-1" strike="noStrike">
              <a:latin typeface="Arial"/>
            </a:endParaRPr>
          </a:p>
        </p:txBody>
      </p:sp>
      <p:sp>
        <p:nvSpPr>
          <p:cNvPr id="249" name="CustomShape 2"/>
          <p:cNvSpPr/>
          <p:nvPr/>
        </p:nvSpPr>
        <p:spPr>
          <a:xfrm>
            <a:off x="504000" y="1038600"/>
            <a:ext cx="9070200" cy="353160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Using the graph created in the previous step, create a single DataFrame showing the total number of edges incident on each vertex (inwards and outwards).</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(Tip: GraphFrame object has two attributes: inDegrees and outDegrees)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3</a:t>
            </a:r>
            <a:endParaRPr b="0" lang="en-US" sz="4400" spc="-1" strike="noStrike">
              <a:latin typeface="Arial"/>
            </a:endParaRPr>
          </a:p>
        </p:txBody>
      </p:sp>
      <p:sp>
        <p:nvSpPr>
          <p:cNvPr id="251" name="CustomShape 2"/>
          <p:cNvSpPr/>
          <p:nvPr/>
        </p:nvSpPr>
        <p:spPr>
          <a:xfrm>
            <a:off x="504000" y="1038600"/>
            <a:ext cx="9070200" cy="353160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 Consider we have a DataFrame with two columns “src” and “dst”. The egdes represent connections in only one direction i.e. src=x, dst=y but not src=y, dst=x for all x,y.</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Create a DataFrame which adds in the edges representing the connections in the opposite direction.</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The initial DataFrame is provided.</a:t>
            </a:r>
            <a:endParaRPr b="0" lang="en-US" sz="2400" spc="-1" strike="noStrike">
              <a:latin typeface="Arial"/>
            </a:endParaRPr>
          </a:p>
          <a:p>
            <a:pPr>
              <a:lnSpc>
                <a:spcPct val="100000"/>
              </a:lnSpc>
              <a:spcBef>
                <a:spcPts val="1417"/>
              </a:spcBef>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Breadth-first search (BFS)</a:t>
            </a:r>
            <a:endParaRPr b="0" lang="en-US" sz="4400" spc="-1" strike="noStrike">
              <a:latin typeface="Arial"/>
            </a:endParaRPr>
          </a:p>
        </p:txBody>
      </p:sp>
      <p:sp>
        <p:nvSpPr>
          <p:cNvPr id="253" name="CustomShape 2"/>
          <p:cNvSpPr/>
          <p:nvPr/>
        </p:nvSpPr>
        <p:spPr>
          <a:xfrm>
            <a:off x="504000" y="1038600"/>
            <a:ext cx="9070200" cy="115416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Shortest path from one vertex to another (or a set of vertices)</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Uses a queue (FIFO) and maintains a “visited” list</a:t>
            </a:r>
            <a:endParaRPr b="0" lang="en-US" sz="2400" spc="-1" strike="noStrike">
              <a:latin typeface="Arial"/>
            </a:endParaRPr>
          </a:p>
          <a:p>
            <a:pPr>
              <a:lnSpc>
                <a:spcPct val="100000"/>
              </a:lnSpc>
              <a:spcBef>
                <a:spcPts val="1417"/>
              </a:spcBef>
            </a:pPr>
            <a:endParaRPr b="0" lang="en-US" sz="2400" spc="-1" strike="noStrike">
              <a:latin typeface="Arial"/>
            </a:endParaRPr>
          </a:p>
          <a:p>
            <a:pPr>
              <a:lnSpc>
                <a:spcPct val="100000"/>
              </a:lnSpc>
              <a:spcBef>
                <a:spcPts val="1417"/>
              </a:spcBef>
            </a:pPr>
            <a:endParaRPr b="0" lang="en-US" sz="2400" spc="-1" strike="noStrike">
              <a:latin typeface="Arial"/>
            </a:endParaRPr>
          </a:p>
        </p:txBody>
      </p:sp>
      <p:pic>
        <p:nvPicPr>
          <p:cNvPr id="254" name="" descr=""/>
          <p:cNvPicPr/>
          <p:nvPr/>
        </p:nvPicPr>
        <p:blipFill>
          <a:blip r:embed="rId1"/>
          <a:stretch/>
        </p:blipFill>
        <p:spPr>
          <a:xfrm>
            <a:off x="3200400" y="2286000"/>
            <a:ext cx="3472920" cy="32493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BFS Example</a:t>
            </a:r>
            <a:endParaRPr b="0" lang="en-US" sz="4400" spc="-1" strike="noStrike">
              <a:latin typeface="Arial"/>
            </a:endParaRPr>
          </a:p>
        </p:txBody>
      </p:sp>
      <p:pic>
        <p:nvPicPr>
          <p:cNvPr id="256" name="" descr=""/>
          <p:cNvPicPr/>
          <p:nvPr/>
        </p:nvPicPr>
        <p:blipFill>
          <a:blip r:embed="rId1"/>
          <a:stretch/>
        </p:blipFill>
        <p:spPr>
          <a:xfrm>
            <a:off x="548640" y="1097280"/>
            <a:ext cx="8913240" cy="43221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Connected Components</a:t>
            </a:r>
            <a:endParaRPr b="0" lang="en-US" sz="4400" spc="-1" strike="noStrike">
              <a:latin typeface="Arial"/>
            </a:endParaRPr>
          </a:p>
        </p:txBody>
      </p:sp>
      <p:sp>
        <p:nvSpPr>
          <p:cNvPr id="258" name="CustomShape 2"/>
          <p:cNvSpPr/>
          <p:nvPr/>
        </p:nvSpPr>
        <p:spPr>
          <a:xfrm>
            <a:off x="504000" y="1038600"/>
            <a:ext cx="9070200" cy="115416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Calculates the connected component membership of each vertex and returns a graph with each vertex assigned a component ID</a:t>
            </a:r>
            <a:endParaRPr b="0" lang="en-US" sz="2400" spc="-1" strike="noStrike">
              <a:latin typeface="Arial"/>
            </a:endParaRPr>
          </a:p>
          <a:p>
            <a:pPr>
              <a:lnSpc>
                <a:spcPct val="100000"/>
              </a:lnSpc>
              <a:spcBef>
                <a:spcPts val="1417"/>
              </a:spcBef>
            </a:pPr>
            <a:endParaRPr b="0" lang="en-US" sz="2400" spc="-1" strike="noStrike">
              <a:latin typeface="Arial"/>
            </a:endParaRPr>
          </a:p>
          <a:p>
            <a:pPr>
              <a:lnSpc>
                <a:spcPct val="100000"/>
              </a:lnSpc>
              <a:spcBef>
                <a:spcPts val="1417"/>
              </a:spcBef>
            </a:pPr>
            <a:endParaRPr b="0" lang="en-US" sz="2400" spc="-1" strike="noStrike">
              <a:latin typeface="Arial"/>
            </a:endParaRPr>
          </a:p>
        </p:txBody>
      </p:sp>
      <p:pic>
        <p:nvPicPr>
          <p:cNvPr id="259" name="" descr=""/>
          <p:cNvPicPr/>
          <p:nvPr/>
        </p:nvPicPr>
        <p:blipFill>
          <a:blip r:embed="rId1"/>
          <a:stretch/>
        </p:blipFill>
        <p:spPr>
          <a:xfrm>
            <a:off x="3111840" y="1877400"/>
            <a:ext cx="4161240" cy="360720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Strongly Connected Components</a:t>
            </a:r>
            <a:endParaRPr b="0" lang="en-US" sz="4400" spc="-1" strike="noStrike">
              <a:latin typeface="Arial"/>
            </a:endParaRPr>
          </a:p>
        </p:txBody>
      </p:sp>
      <p:sp>
        <p:nvSpPr>
          <p:cNvPr id="261" name="CustomShape 2"/>
          <p:cNvSpPr/>
          <p:nvPr/>
        </p:nvSpPr>
        <p:spPr>
          <a:xfrm>
            <a:off x="504000" y="1038600"/>
            <a:ext cx="9070200" cy="41716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For directed graphs, a subgraph inside the wider graph is connected if every vertex is reachable from every other vertex</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Can be used to solve 2-satisfiability problems (system of boolean variables with constraints on pairs of values)</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Also used in mathematical modeling (specifically engineering-related modeling)</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Useful for finding interesting patterns in how different subgraphs interact with each other</a:t>
            </a:r>
            <a:endParaRPr b="0" lang="en-US" sz="2400" spc="-1" strike="noStrike">
              <a:latin typeface="Arial"/>
            </a:endParaRPr>
          </a:p>
          <a:p>
            <a:pPr>
              <a:lnSpc>
                <a:spcPct val="100000"/>
              </a:lnSpc>
              <a:spcBef>
                <a:spcPts val="1417"/>
              </a:spcBef>
            </a:pPr>
            <a:endParaRPr b="0" lang="en-US" sz="2400" spc="-1" strike="noStrike">
              <a:latin typeface="Arial"/>
            </a:endParaRPr>
          </a:p>
          <a:p>
            <a:pPr>
              <a:lnSpc>
                <a:spcPct val="100000"/>
              </a:lnSpc>
              <a:spcBef>
                <a:spcPts val="1417"/>
              </a:spcBef>
            </a:pPr>
            <a:endParaRPr b="0" lang="en-US" sz="2400" spc="-1" strike="noStrike">
              <a:latin typeface="Arial"/>
            </a:endParaRPr>
          </a:p>
          <a:p>
            <a:pPr>
              <a:lnSpc>
                <a:spcPct val="100000"/>
              </a:lnSpc>
              <a:spcBef>
                <a:spcPts val="1417"/>
              </a:spcBef>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Strongly Connected Components</a:t>
            </a:r>
            <a:endParaRPr b="0" lang="en-US" sz="4400" spc="-1" strike="noStrike">
              <a:latin typeface="Arial"/>
            </a:endParaRPr>
          </a:p>
        </p:txBody>
      </p:sp>
      <p:pic>
        <p:nvPicPr>
          <p:cNvPr id="263" name="" descr=""/>
          <p:cNvPicPr/>
          <p:nvPr/>
        </p:nvPicPr>
        <p:blipFill>
          <a:blip r:embed="rId1"/>
          <a:stretch/>
        </p:blipFill>
        <p:spPr>
          <a:xfrm>
            <a:off x="642600" y="1554480"/>
            <a:ext cx="8682480" cy="33814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Label Propagation Algorithm (LPA)</a:t>
            </a:r>
            <a:endParaRPr b="0" lang="en-US" sz="4400" spc="-1" strike="noStrike">
              <a:latin typeface="Arial"/>
            </a:endParaRPr>
          </a:p>
        </p:txBody>
      </p:sp>
      <p:sp>
        <p:nvSpPr>
          <p:cNvPr id="265" name="CustomShape 2"/>
          <p:cNvSpPr/>
          <p:nvPr/>
        </p:nvSpPr>
        <p:spPr>
          <a:xfrm>
            <a:off x="504000" y="1038600"/>
            <a:ext cx="9070200" cy="4354560"/>
          </a:xfrm>
          <a:prstGeom prst="rect">
            <a:avLst/>
          </a:prstGeom>
          <a:noFill/>
          <a:ln>
            <a:noFill/>
          </a:ln>
        </p:spPr>
        <p:style>
          <a:lnRef idx="0"/>
          <a:fillRef idx="0"/>
          <a:effectRef idx="0"/>
          <a:fontRef idx="minor"/>
        </p:style>
        <p:txBody>
          <a:bodyPr lIns="0" rIns="0" tIns="0" bIns="0">
            <a:normAutofit fontScale="85000"/>
          </a:bodyPr>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Used to detect communities in networks</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Each node in the network is initially assigned to its own community. At every superstep, nodes send their community affiliation to all neighbors and update their state to the mode community affiliation of incoming messages.</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Convergence not guaranteed</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Highly dependent on underlying graph as one can end up with trivial solutions (i.e. all nodes assigned to a single community)</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The intuition behind the algorithm is that a single label can quickly become dominant in a densely connected group of nodes, but will have trouble crossing a sparsely connected region.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About you</a:t>
            </a:r>
            <a:endParaRPr b="0" lang="en-US" sz="4400" spc="-1" strike="noStrike">
              <a:latin typeface="Arial"/>
            </a:endParaRPr>
          </a:p>
        </p:txBody>
      </p:sp>
      <p:sp>
        <p:nvSpPr>
          <p:cNvPr id="206"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Autofit/>
          </a:bodyPr>
          <a:p>
            <a:pPr marL="216000" indent="-214200">
              <a:lnSpc>
                <a:spcPct val="100000"/>
              </a:lnSpc>
              <a:buClr>
                <a:srgbClr val="000000"/>
              </a:buClr>
              <a:buSzPct val="45000"/>
              <a:buFont typeface="Wingdings" charset="2"/>
              <a:buChar char=""/>
            </a:pPr>
            <a:r>
              <a:rPr b="0" lang="en-US" sz="3200" spc="-1" strike="noStrike">
                <a:solidFill>
                  <a:srgbClr val="000000"/>
                </a:solidFill>
                <a:latin typeface="Arial"/>
                <a:ea typeface="DejaVu Sans"/>
              </a:rPr>
              <a:t>Your name</a:t>
            </a:r>
            <a:endParaRPr b="0" lang="en-US" sz="3200" spc="-1" strike="noStrike">
              <a:latin typeface="Arial"/>
            </a:endParaRPr>
          </a:p>
          <a:p>
            <a:pPr marL="216000" indent="-214200">
              <a:lnSpc>
                <a:spcPct val="100000"/>
              </a:lnSpc>
              <a:buClr>
                <a:srgbClr val="000000"/>
              </a:buClr>
              <a:buSzPct val="45000"/>
              <a:buFont typeface="Wingdings" charset="2"/>
              <a:buChar char=""/>
            </a:pPr>
            <a:r>
              <a:rPr b="0" lang="en-US" sz="3200" spc="-1" strike="noStrike">
                <a:solidFill>
                  <a:srgbClr val="000000"/>
                </a:solidFill>
                <a:latin typeface="Arial"/>
                <a:ea typeface="DejaVu Sans"/>
              </a:rPr>
              <a:t>What you do</a:t>
            </a:r>
            <a:endParaRPr b="0" lang="en-US" sz="3200" spc="-1" strike="noStrike">
              <a:latin typeface="Arial"/>
            </a:endParaRPr>
          </a:p>
          <a:p>
            <a:pPr marL="216000" indent="-214200">
              <a:lnSpc>
                <a:spcPct val="100000"/>
              </a:lnSpc>
              <a:buClr>
                <a:srgbClr val="000000"/>
              </a:buClr>
              <a:buSzPct val="45000"/>
              <a:buFont typeface="Wingdings" charset="2"/>
              <a:buChar char=""/>
            </a:pPr>
            <a:r>
              <a:rPr b="0" lang="en-US" sz="3200" spc="-1" strike="noStrike">
                <a:solidFill>
                  <a:srgbClr val="000000"/>
                </a:solidFill>
                <a:latin typeface="Arial"/>
                <a:ea typeface="DejaVu Sans"/>
              </a:rPr>
              <a:t>What you hope to learn</a:t>
            </a:r>
            <a:endParaRPr b="0" lang="en-US" sz="3200" spc="-1" strike="noStrike">
              <a:latin typeface="Arial"/>
            </a:endParaRPr>
          </a:p>
          <a:p>
            <a:pPr marL="216000" indent="-214200">
              <a:lnSpc>
                <a:spcPct val="100000"/>
              </a:lnSpc>
              <a:buClr>
                <a:srgbClr val="000000"/>
              </a:buClr>
              <a:buSzPct val="45000"/>
              <a:buFont typeface="Wingdings" charset="2"/>
              <a:buChar char=""/>
            </a:pPr>
            <a:r>
              <a:rPr b="0" lang="en-US" sz="3200" spc="-1" strike="noStrike">
                <a:solidFill>
                  <a:srgbClr val="000000"/>
                </a:solidFill>
                <a:latin typeface="Arial"/>
                <a:ea typeface="DejaVu Sans"/>
              </a:rPr>
              <a:t>Your Spark/Graphs/ML experience</a:t>
            </a:r>
            <a:endParaRPr b="0" lang="en-US" sz="3200" spc="-1" strike="noStrike">
              <a:latin typeface="Arial"/>
            </a:endParaRPr>
          </a:p>
          <a:p>
            <a:pPr marL="216000" indent="-214200">
              <a:lnSpc>
                <a:spcPct val="100000"/>
              </a:lnSpc>
              <a:buClr>
                <a:srgbClr val="000000"/>
              </a:buClr>
              <a:buSzPct val="45000"/>
              <a:buFont typeface="Wingdings" charset="2"/>
              <a:buChar char=""/>
            </a:pPr>
            <a:r>
              <a:rPr b="0" lang="en-US" sz="3200" spc="-1" strike="noStrike">
                <a:solidFill>
                  <a:srgbClr val="000000"/>
                </a:solidFill>
                <a:latin typeface="Arial"/>
                <a:ea typeface="DejaVu Sans"/>
              </a:rPr>
              <a:t>What do you think of Spark?</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Triangle Count</a:t>
            </a:r>
            <a:endParaRPr b="0" lang="en-US" sz="4400" spc="-1" strike="noStrike">
              <a:latin typeface="Arial"/>
            </a:endParaRPr>
          </a:p>
        </p:txBody>
      </p:sp>
      <p:sp>
        <p:nvSpPr>
          <p:cNvPr id="267" name="CustomShape 2"/>
          <p:cNvSpPr/>
          <p:nvPr/>
        </p:nvSpPr>
        <p:spPr>
          <a:xfrm>
            <a:off x="504000" y="1038600"/>
            <a:ext cx="9070200" cy="435456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Calculates the number of triangles for each node</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 triangle is a set of 3 nodes, with all connected to each other</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Popular in social network analysis, used to detect communities and measure the cohesiveness of those communities</a:t>
            </a:r>
            <a:endParaRPr b="0" lang="en-US" sz="2400" spc="-1" strike="noStrike">
              <a:latin typeface="Arial"/>
            </a:endParaRPr>
          </a:p>
        </p:txBody>
      </p:sp>
      <p:pic>
        <p:nvPicPr>
          <p:cNvPr id="268" name="" descr=""/>
          <p:cNvPicPr/>
          <p:nvPr/>
        </p:nvPicPr>
        <p:blipFill>
          <a:blip r:embed="rId1"/>
          <a:stretch/>
        </p:blipFill>
        <p:spPr>
          <a:xfrm>
            <a:off x="3108960" y="2815200"/>
            <a:ext cx="3836520" cy="276084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504000" y="4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Message passing</a:t>
            </a:r>
            <a:endParaRPr b="0" lang="en-US" sz="4400" spc="-1" strike="noStrike">
              <a:latin typeface="Arial"/>
            </a:endParaRPr>
          </a:p>
        </p:txBody>
      </p:sp>
      <p:sp>
        <p:nvSpPr>
          <p:cNvPr id="270" name="CustomShape 2"/>
          <p:cNvSpPr/>
          <p:nvPr/>
        </p:nvSpPr>
        <p:spPr>
          <a:xfrm>
            <a:off x="504000" y="1038600"/>
            <a:ext cx="9070200" cy="435456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Can define custom logic to propagate information between nodes</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For example, we can use this to aggregate the values of a specific feature from all neighbours.</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Can chain these operations to allow propagation operate beyond 1 step</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504000" y="-9792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Motif Finding</a:t>
            </a:r>
            <a:endParaRPr b="0" lang="en-US" sz="4400" spc="-1" strike="noStrike">
              <a:latin typeface="Arial"/>
            </a:endParaRPr>
          </a:p>
        </p:txBody>
      </p:sp>
      <p:sp>
        <p:nvSpPr>
          <p:cNvPr id="272" name="CustomShape 2"/>
          <p:cNvSpPr/>
          <p:nvPr/>
        </p:nvSpPr>
        <p:spPr>
          <a:xfrm>
            <a:off x="504000" y="750600"/>
            <a:ext cx="9070200" cy="435456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Allows us to search for structural patterns in a graph using a Domain-Specific Language (DSL) for expressing queries.</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Example:</a:t>
            </a:r>
            <a:endParaRPr b="0" lang="en-US" sz="2400" spc="-1" strike="noStrike">
              <a:latin typeface="Arial"/>
            </a:endParaRPr>
          </a:p>
          <a:p>
            <a:pPr lvl="2" marL="648000" indent="-214560">
              <a:lnSpc>
                <a:spcPct val="100000"/>
              </a:lnSpc>
              <a:spcBef>
                <a:spcPts val="1417"/>
              </a:spcBef>
              <a:buClr>
                <a:srgbClr val="000000"/>
              </a:buClr>
              <a:buSzPct val="45000"/>
              <a:buFont typeface="Wingdings" charset="2"/>
              <a:buChar char=""/>
            </a:pPr>
            <a:r>
              <a:rPr b="0" lang="en-US" sz="2400" spc="-1" strike="noStrike">
                <a:solidFill>
                  <a:srgbClr val="000000"/>
                </a:solidFill>
                <a:latin typeface="Courier New"/>
                <a:ea typeface="DejaVu Sans"/>
              </a:rPr>
              <a:t>graph.find("(a)-[e]-&gt;(b); (b)-[e2]-&gt;(a)") </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A DataFrame matching the pattern is returned</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Can negate the statement using “!”</a:t>
            </a:r>
            <a:endParaRPr b="0" lang="en-US" sz="24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Restrictions around what can be queries i.e. cannot just query negative edges but can query if an edge between x and y is missing assuming one between y and x exists.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504000" y="-9792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Motif Finding</a:t>
            </a:r>
            <a:endParaRPr b="0" lang="en-US" sz="4400" spc="-1" strike="noStrike">
              <a:latin typeface="Arial"/>
            </a:endParaRPr>
          </a:p>
        </p:txBody>
      </p:sp>
      <p:sp>
        <p:nvSpPr>
          <p:cNvPr id="274" name="CustomShape 2"/>
          <p:cNvSpPr/>
          <p:nvPr/>
        </p:nvSpPr>
        <p:spPr>
          <a:xfrm>
            <a:off x="504000" y="750600"/>
            <a:ext cx="9070200" cy="4354560"/>
          </a:xfrm>
          <a:prstGeom prst="rect">
            <a:avLst/>
          </a:prstGeom>
          <a:noFill/>
          <a:ln>
            <a:noFill/>
          </a:ln>
        </p:spPr>
        <p:style>
          <a:lnRef idx="0"/>
          <a:fillRef idx="0"/>
          <a:effectRef idx="0"/>
          <a:fontRef idx="minor"/>
        </p:style>
        <p:txBody>
          <a:bodyPr lIns="0" rIns="0" tIns="0" bIns="0" anchor="ctr">
            <a:normAutofit/>
          </a:bodyPr>
          <a:p>
            <a:pPr algn="ctr">
              <a:lnSpc>
                <a:spcPct val="100000"/>
              </a:lnSpc>
              <a:spcBef>
                <a:spcPts val="1417"/>
              </a:spcBef>
            </a:pPr>
            <a:r>
              <a:rPr b="0" lang="en-US" sz="4800" spc="-1" strike="noStrike">
                <a:solidFill>
                  <a:srgbClr val="000000"/>
                </a:solidFill>
                <a:latin typeface="Arial"/>
                <a:ea typeface="DejaVu Sans"/>
              </a:rPr>
              <a:t>https://xebia.ai/a95</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4</a:t>
            </a:r>
            <a:endParaRPr b="0" lang="en-US" sz="4400" spc="-1" strike="noStrike">
              <a:latin typeface="Arial"/>
            </a:endParaRPr>
          </a:p>
        </p:txBody>
      </p:sp>
      <p:sp>
        <p:nvSpPr>
          <p:cNvPr id="276"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3200" spc="-1" strike="noStrike">
                <a:solidFill>
                  <a:srgbClr val="000000"/>
                </a:solidFill>
                <a:latin typeface="Arial"/>
                <a:ea typeface="DejaVu Sans"/>
              </a:rPr>
              <a:t>Experiment with the different algorithms using the example graph data</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5 (Optional)</a:t>
            </a:r>
            <a:endParaRPr b="0" lang="en-US" sz="4400" spc="-1" strike="noStrike">
              <a:latin typeface="Arial"/>
            </a:endParaRPr>
          </a:p>
        </p:txBody>
      </p:sp>
      <p:sp>
        <p:nvSpPr>
          <p:cNvPr id="278"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3200" spc="-1" strike="noStrike">
                <a:solidFill>
                  <a:srgbClr val="000000"/>
                </a:solidFill>
                <a:latin typeface="Arial"/>
                <a:ea typeface="DejaVu Sans"/>
              </a:rPr>
              <a:t>Brainstorm in groups how the aforementioned algorithms could be used for TMNL-specific use-cases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Citation Network Dataset</a:t>
            </a:r>
            <a:endParaRPr b="0" lang="en-US" sz="4400" spc="-1" strike="noStrike">
              <a:latin typeface="Arial"/>
            </a:endParaRPr>
          </a:p>
        </p:txBody>
      </p:sp>
      <p:sp>
        <p:nvSpPr>
          <p:cNvPr id="280" name="CustomShape 2"/>
          <p:cNvSpPr/>
          <p:nvPr/>
        </p:nvSpPr>
        <p:spPr>
          <a:xfrm>
            <a:off x="504000" y="1326600"/>
            <a:ext cx="9070200" cy="396252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Dataset contains a list of research papers</a:t>
            </a:r>
            <a:endParaRPr b="0" lang="en-US" sz="2800" spc="-1" strike="noStrike">
              <a:latin typeface="Arial"/>
            </a:endParaRPr>
          </a:p>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Each paper is associated with abstract, authors, year, venue, and title</a:t>
            </a:r>
            <a:endParaRPr b="0" lang="en-US" sz="2800" spc="-1" strike="noStrike">
              <a:latin typeface="Arial"/>
            </a:endParaRPr>
          </a:p>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We have processed this data so that the nodes represent authors and the edges represent whether or not they have collaborated.</a:t>
            </a:r>
            <a:endParaRPr b="0" lang="en-US" sz="2800" spc="-1" strike="noStrike">
              <a:latin typeface="Arial"/>
            </a:endParaRPr>
          </a:p>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Data has been split into train and test (pre-2006 and post-2006)</a:t>
            </a:r>
            <a:endParaRPr b="0" lang="en-US" sz="2800" spc="-1" strike="noStrike">
              <a:latin typeface="Arial"/>
            </a:endParaRPr>
          </a:p>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Aim of the task is to predict whether or not a pair of authors will collaborate with each other.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Citation Network Dataset</a:t>
            </a:r>
            <a:endParaRPr b="0" lang="en-US" sz="4400" spc="-1" strike="noStrike">
              <a:latin typeface="Arial"/>
            </a:endParaRPr>
          </a:p>
        </p:txBody>
      </p:sp>
      <p:pic>
        <p:nvPicPr>
          <p:cNvPr id="282" name="" descr=""/>
          <p:cNvPicPr/>
          <p:nvPr/>
        </p:nvPicPr>
        <p:blipFill>
          <a:blip r:embed="rId1"/>
          <a:stretch/>
        </p:blipFill>
        <p:spPr>
          <a:xfrm>
            <a:off x="1463040" y="1463040"/>
            <a:ext cx="7191360" cy="380952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Citation Network Dataset</a:t>
            </a:r>
            <a:endParaRPr b="0" lang="en-US" sz="4400" spc="-1" strike="noStrike">
              <a:latin typeface="Arial"/>
            </a:endParaRPr>
          </a:p>
        </p:txBody>
      </p:sp>
      <p:sp>
        <p:nvSpPr>
          <p:cNvPr id="284"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Graph representing training data contains sampled negative edges (implemented in PyTorch)</a:t>
            </a:r>
            <a:endParaRPr b="0" lang="en-US" sz="2800" spc="-1" strike="noStrike">
              <a:latin typeface="Arial"/>
            </a:endParaRPr>
          </a:p>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Positive pairs in training data will not appear as positive pairs in test data</a:t>
            </a:r>
            <a:endParaRPr b="0" lang="en-US" sz="2800" spc="-1" strike="noStrike">
              <a:latin typeface="Arial"/>
            </a:endParaRPr>
          </a:p>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If authors collaborated several times, the year of the earliest collab. is considered (subsequent removed)</a:t>
            </a:r>
            <a:endParaRPr b="0" lang="en-US" sz="2800" spc="-1" strike="noStrike">
              <a:latin typeface="Arial"/>
            </a:endParaRPr>
          </a:p>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Label to predict is coauth (1 if authors collaborated and 0 if they did not)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Training Graph Nodes and Edges:</a:t>
            </a:r>
            <a:endParaRPr b="0" lang="en-US" sz="4400" spc="-1" strike="noStrike">
              <a:latin typeface="Arial"/>
            </a:endParaRPr>
          </a:p>
        </p:txBody>
      </p:sp>
      <p:pic>
        <p:nvPicPr>
          <p:cNvPr id="286" name="" descr=""/>
          <p:cNvPicPr/>
          <p:nvPr/>
        </p:nvPicPr>
        <p:blipFill>
          <a:blip r:embed="rId1"/>
          <a:stretch/>
        </p:blipFill>
        <p:spPr>
          <a:xfrm>
            <a:off x="513720" y="2103120"/>
            <a:ext cx="3508200" cy="3016080"/>
          </a:xfrm>
          <a:prstGeom prst="rect">
            <a:avLst/>
          </a:prstGeom>
          <a:ln>
            <a:noFill/>
          </a:ln>
        </p:spPr>
      </p:pic>
      <p:pic>
        <p:nvPicPr>
          <p:cNvPr id="287" name="" descr=""/>
          <p:cNvPicPr/>
          <p:nvPr/>
        </p:nvPicPr>
        <p:blipFill>
          <a:blip r:embed="rId2"/>
          <a:stretch/>
        </p:blipFill>
        <p:spPr>
          <a:xfrm>
            <a:off x="4297680" y="2072880"/>
            <a:ext cx="4760640" cy="3046320"/>
          </a:xfrm>
          <a:prstGeom prst="rect">
            <a:avLst/>
          </a:prstGeom>
          <a:ln>
            <a:noFill/>
          </a:ln>
        </p:spPr>
      </p:pic>
      <p:sp>
        <p:nvSpPr>
          <p:cNvPr id="288" name="CustomShape 2"/>
          <p:cNvSpPr/>
          <p:nvPr/>
        </p:nvSpPr>
        <p:spPr>
          <a:xfrm>
            <a:off x="457200" y="1665360"/>
            <a:ext cx="86508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Edges</a:t>
            </a:r>
            <a:endParaRPr b="0" lang="en-US" sz="1800" spc="-1" strike="noStrike">
              <a:latin typeface="Arial"/>
            </a:endParaRPr>
          </a:p>
        </p:txBody>
      </p:sp>
      <p:sp>
        <p:nvSpPr>
          <p:cNvPr id="289" name="CustomShape 3"/>
          <p:cNvSpPr/>
          <p:nvPr/>
        </p:nvSpPr>
        <p:spPr>
          <a:xfrm>
            <a:off x="4345560" y="1645920"/>
            <a:ext cx="105408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Vertices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Agenda</a:t>
            </a:r>
            <a:endParaRPr b="0" lang="en-US" sz="4400" spc="-1" strike="noStrike">
              <a:latin typeface="Arial"/>
            </a:endParaRPr>
          </a:p>
        </p:txBody>
      </p:sp>
      <p:sp>
        <p:nvSpPr>
          <p:cNvPr id="208"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rmAutofit fontScale="33000"/>
          </a:bodyPr>
          <a:p>
            <a:pPr marL="432000" indent="-32220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Technical setup</a:t>
            </a:r>
            <a:endParaRPr b="0" lang="en-US" sz="4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Graph basics</a:t>
            </a:r>
            <a:endParaRPr b="0" lang="en-US" sz="4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GraphFrames</a:t>
            </a:r>
            <a:endParaRPr b="0" lang="en-US" sz="4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Basic graph algorithms</a:t>
            </a:r>
            <a:endParaRPr b="0" lang="en-US" sz="4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Brainstorm use-cases</a:t>
            </a:r>
            <a:endParaRPr b="0" lang="en-US" sz="4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Simple exercises</a:t>
            </a:r>
            <a:endParaRPr b="0" lang="en-US" sz="4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Tackling an example use-case</a:t>
            </a:r>
            <a:endParaRPr b="0" lang="en-US" sz="4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4800" spc="-1" strike="noStrike">
                <a:solidFill>
                  <a:srgbClr val="000000"/>
                </a:solidFill>
                <a:latin typeface="Arial"/>
                <a:ea typeface="DejaVu Sans"/>
              </a:rPr>
              <a:t>Mini hackathon</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Citation Network Dataset</a:t>
            </a:r>
            <a:endParaRPr b="0" lang="en-US" sz="4400" spc="-1" strike="noStrike">
              <a:latin typeface="Arial"/>
            </a:endParaRPr>
          </a:p>
        </p:txBody>
      </p:sp>
      <p:sp>
        <p:nvSpPr>
          <p:cNvPr id="291"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2800" spc="-1" strike="noStrike">
                <a:solidFill>
                  <a:srgbClr val="000000"/>
                </a:solidFill>
                <a:latin typeface="Arial"/>
                <a:ea typeface="DejaVu Sans"/>
              </a:rPr>
              <a:t>Tip: Using the following command, we can run the code using the dummy dataset, this is useful for developing to validate what our algorithms calculate for a smaller known graph:</a:t>
            </a:r>
            <a:endParaRPr b="0" lang="en-US" sz="2800" spc="-1" strike="noStrike">
              <a:latin typeface="Arial"/>
            </a:endParaRPr>
          </a:p>
          <a:p>
            <a:pPr>
              <a:lnSpc>
                <a:spcPct val="100000"/>
              </a:lnSpc>
            </a:pPr>
            <a:endParaRPr b="0" lang="en-US" sz="2800" spc="-1" strike="noStrike">
              <a:latin typeface="Arial"/>
            </a:endParaRPr>
          </a:p>
          <a:p>
            <a:pPr marL="216000" indent="-214560">
              <a:lnSpc>
                <a:spcPct val="100000"/>
              </a:lnSpc>
              <a:buClr>
                <a:srgbClr val="000000"/>
              </a:buClr>
              <a:buSzPct val="45000"/>
              <a:buFont typeface="Wingdings" charset="2"/>
              <a:buChar char=""/>
            </a:pPr>
            <a:r>
              <a:rPr b="1" lang="en-US" sz="2200" spc="-1" strike="noStrike">
                <a:solidFill>
                  <a:srgbClr val="000000"/>
                </a:solidFill>
                <a:latin typeface="Courier New"/>
                <a:ea typeface="DejaVu Sans"/>
              </a:rPr>
              <a:t>$SPARK_SUBMIT src/train_model.py --use_dummy_data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504000" y="94320"/>
            <a:ext cx="9070200" cy="716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6a</a:t>
            </a:r>
            <a:endParaRPr b="0" lang="en-US" sz="4400" spc="-1" strike="noStrike">
              <a:latin typeface="Arial"/>
            </a:endParaRPr>
          </a:p>
        </p:txBody>
      </p:sp>
      <p:sp>
        <p:nvSpPr>
          <p:cNvPr id="293" name="CustomShape 2"/>
          <p:cNvSpPr/>
          <p:nvPr/>
        </p:nvSpPr>
        <p:spPr>
          <a:xfrm>
            <a:off x="504000" y="894600"/>
            <a:ext cx="9070200" cy="328680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2600" spc="-1" strike="noStrike">
                <a:solidFill>
                  <a:srgbClr val="000000"/>
                </a:solidFill>
                <a:latin typeface="Arial"/>
                <a:ea typeface="DejaVu Sans"/>
              </a:rPr>
              <a:t>Implement the </a:t>
            </a:r>
            <a:r>
              <a:rPr b="0" lang="en-US" sz="2600" spc="-1" strike="noStrike">
                <a:solidFill>
                  <a:srgbClr val="000000"/>
                </a:solidFill>
                <a:latin typeface="Courier New"/>
                <a:ea typeface="DejaVu Sans"/>
              </a:rPr>
              <a:t>add_preferential_attachment()</a:t>
            </a:r>
            <a:r>
              <a:rPr b="0" lang="en-US" sz="2600" spc="-1" strike="noStrike">
                <a:solidFill>
                  <a:srgbClr val="000000"/>
                </a:solidFill>
                <a:latin typeface="Arial"/>
                <a:ea typeface="DejaVu Sans"/>
              </a:rPr>
              <a:t> function inside features.py</a:t>
            </a:r>
            <a:endParaRPr b="0" lang="en-US" sz="2600" spc="-1" strike="noStrike">
              <a:latin typeface="Arial"/>
            </a:endParaRPr>
          </a:p>
          <a:p>
            <a:pPr marL="216000" indent="-214560">
              <a:lnSpc>
                <a:spcPct val="100000"/>
              </a:lnSpc>
              <a:buClr>
                <a:srgbClr val="000000"/>
              </a:buClr>
              <a:buSzPct val="45000"/>
              <a:buFont typeface="Wingdings" charset="2"/>
              <a:buChar char=""/>
            </a:pPr>
            <a:r>
              <a:rPr b="1" i="1" lang="en-US" sz="2600" spc="-1" strike="noStrike">
                <a:solidFill>
                  <a:srgbClr val="000000"/>
                </a:solidFill>
                <a:latin typeface="Arial"/>
                <a:ea typeface="DejaVu Sans"/>
              </a:rPr>
              <a:t>preferential_attachment</a:t>
            </a:r>
            <a:r>
              <a:rPr b="0" lang="en-US" sz="2600" spc="-1" strike="noStrike">
                <a:solidFill>
                  <a:srgbClr val="000000"/>
                </a:solidFill>
                <a:latin typeface="Arial"/>
                <a:ea typeface="DejaVu Sans"/>
              </a:rPr>
              <a:t> – produces a score for each pairs of authors by multiplying the number of coauthors each has. The intuition is that authors are more likely to collaborate with someone who has already coauthored a lot of papers.</a:t>
            </a:r>
            <a:endParaRPr b="0" lang="en-US" sz="2600" spc="-1" strike="noStrike">
              <a:latin typeface="Arial"/>
            </a:endParaRPr>
          </a:p>
        </p:txBody>
      </p:sp>
      <p:pic>
        <p:nvPicPr>
          <p:cNvPr id="294" name="" descr=""/>
          <p:cNvPicPr/>
          <p:nvPr/>
        </p:nvPicPr>
        <p:blipFill>
          <a:blip r:embed="rId1"/>
          <a:stretch/>
        </p:blipFill>
        <p:spPr>
          <a:xfrm>
            <a:off x="731520" y="3250080"/>
            <a:ext cx="5210640" cy="2326320"/>
          </a:xfrm>
          <a:prstGeom prst="rect">
            <a:avLst/>
          </a:prstGeom>
          <a:ln>
            <a:noFill/>
          </a:ln>
        </p:spPr>
      </p:pic>
      <p:sp>
        <p:nvSpPr>
          <p:cNvPr id="295" name="CustomShape 3"/>
          <p:cNvSpPr/>
          <p:nvPr/>
        </p:nvSpPr>
        <p:spPr>
          <a:xfrm>
            <a:off x="7315200" y="4389120"/>
            <a:ext cx="176436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Example output</a:t>
            </a:r>
            <a:endParaRPr b="0" lang="en-US" sz="1800" spc="-1" strike="noStrike">
              <a:latin typeface="Arial"/>
            </a:endParaRPr>
          </a:p>
        </p:txBody>
      </p:sp>
      <p:sp>
        <p:nvSpPr>
          <p:cNvPr id="296" name="Line 4"/>
          <p:cNvSpPr/>
          <p:nvPr/>
        </p:nvSpPr>
        <p:spPr>
          <a:xfrm flipH="1" flipV="1">
            <a:off x="5943600" y="4497120"/>
            <a:ext cx="1371600" cy="9144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504000" y="94320"/>
            <a:ext cx="9070200" cy="716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6b</a:t>
            </a:r>
            <a:endParaRPr b="0" lang="en-US" sz="4400" spc="-1" strike="noStrike">
              <a:latin typeface="Arial"/>
            </a:endParaRPr>
          </a:p>
        </p:txBody>
      </p:sp>
      <p:sp>
        <p:nvSpPr>
          <p:cNvPr id="298" name="CustomShape 2"/>
          <p:cNvSpPr/>
          <p:nvPr/>
        </p:nvSpPr>
        <p:spPr>
          <a:xfrm>
            <a:off x="504000" y="894600"/>
            <a:ext cx="9070200" cy="328680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2600" spc="-1" strike="noStrike">
                <a:solidFill>
                  <a:srgbClr val="000000"/>
                </a:solidFill>
                <a:latin typeface="Arial"/>
                <a:ea typeface="DejaVu Sans"/>
              </a:rPr>
              <a:t>Implement the find_common_authors</a:t>
            </a:r>
            <a:r>
              <a:rPr b="0" lang="en-US" sz="2600" spc="-1" strike="noStrike">
                <a:solidFill>
                  <a:srgbClr val="000000"/>
                </a:solidFill>
                <a:latin typeface="Courier New"/>
                <a:ea typeface="DejaVu Sans"/>
              </a:rPr>
              <a:t>()</a:t>
            </a:r>
            <a:r>
              <a:rPr b="0" lang="en-US" sz="2600" spc="-1" strike="noStrike">
                <a:solidFill>
                  <a:srgbClr val="000000"/>
                </a:solidFill>
                <a:latin typeface="Arial"/>
                <a:ea typeface="DejaVu Sans"/>
              </a:rPr>
              <a:t> function inside features.py</a:t>
            </a:r>
            <a:endParaRPr b="0" lang="en-US" sz="2600" spc="-1" strike="noStrike">
              <a:latin typeface="Arial"/>
            </a:endParaRPr>
          </a:p>
          <a:p>
            <a:pPr marL="216000" indent="-214560">
              <a:lnSpc>
                <a:spcPct val="100000"/>
              </a:lnSpc>
              <a:buClr>
                <a:srgbClr val="000000"/>
              </a:buClr>
              <a:buSzPct val="45000"/>
              <a:buFont typeface="Wingdings" charset="2"/>
              <a:buChar char=""/>
            </a:pPr>
            <a:r>
              <a:rPr b="1" i="1" lang="en-US" sz="2600" spc="-1" strike="noStrike">
                <a:solidFill>
                  <a:srgbClr val="000000"/>
                </a:solidFill>
                <a:latin typeface="Arial"/>
                <a:ea typeface="DejaVu Sans"/>
              </a:rPr>
              <a:t>common_authors</a:t>
            </a:r>
            <a:r>
              <a:rPr b="0" lang="en-US" sz="2600" spc="-1" strike="noStrike">
                <a:solidFill>
                  <a:srgbClr val="000000"/>
                </a:solidFill>
                <a:latin typeface="Arial"/>
                <a:ea typeface="DejaVu Sans"/>
              </a:rPr>
              <a:t> – the intuition here is that the more common/mutual authors a pair of authors have, the more likely they are to collaborate.</a:t>
            </a:r>
            <a:endParaRPr b="0" lang="en-US" sz="2600" spc="-1" strike="noStrike">
              <a:latin typeface="Arial"/>
            </a:endParaRPr>
          </a:p>
        </p:txBody>
      </p:sp>
      <p:pic>
        <p:nvPicPr>
          <p:cNvPr id="299" name="" descr=""/>
          <p:cNvPicPr/>
          <p:nvPr/>
        </p:nvPicPr>
        <p:blipFill>
          <a:blip r:embed="rId1"/>
          <a:stretch/>
        </p:blipFill>
        <p:spPr>
          <a:xfrm>
            <a:off x="1554480" y="2873520"/>
            <a:ext cx="2558880" cy="2702880"/>
          </a:xfrm>
          <a:prstGeom prst="rect">
            <a:avLst/>
          </a:prstGeom>
          <a:ln>
            <a:noFill/>
          </a:ln>
        </p:spPr>
      </p:pic>
      <p:sp>
        <p:nvSpPr>
          <p:cNvPr id="300" name="CustomShape 3"/>
          <p:cNvSpPr/>
          <p:nvPr/>
        </p:nvSpPr>
        <p:spPr>
          <a:xfrm>
            <a:off x="5029200" y="4182840"/>
            <a:ext cx="445248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Here, 2 and 3 have one author in common</a:t>
            </a:r>
            <a:endParaRPr b="0" lang="en-US" sz="1800" spc="-1" strike="noStrike">
              <a:latin typeface="Arial"/>
            </a:endParaRPr>
          </a:p>
        </p:txBody>
      </p:sp>
      <p:sp>
        <p:nvSpPr>
          <p:cNvPr id="301" name="Line 4"/>
          <p:cNvSpPr/>
          <p:nvPr/>
        </p:nvSpPr>
        <p:spPr>
          <a:xfrm flipH="1" flipV="1">
            <a:off x="3200400" y="4114800"/>
            <a:ext cx="1828800" cy="18288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504000" y="-49680"/>
            <a:ext cx="9070200" cy="716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6b</a:t>
            </a:r>
            <a:endParaRPr b="0" lang="en-US" sz="4400" spc="-1" strike="noStrike">
              <a:latin typeface="Arial"/>
            </a:endParaRPr>
          </a:p>
        </p:txBody>
      </p:sp>
      <p:sp>
        <p:nvSpPr>
          <p:cNvPr id="303" name="CustomShape 2"/>
          <p:cNvSpPr/>
          <p:nvPr/>
        </p:nvSpPr>
        <p:spPr>
          <a:xfrm>
            <a:off x="504000" y="498600"/>
            <a:ext cx="9070200" cy="328680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2600" spc="-1" strike="noStrike">
                <a:solidFill>
                  <a:srgbClr val="000000"/>
                </a:solidFill>
                <a:latin typeface="Arial"/>
                <a:ea typeface="DejaVu Sans"/>
              </a:rPr>
              <a:t>Tips: </a:t>
            </a:r>
            <a:endParaRPr b="0" lang="en-US" sz="2600" spc="-1" strike="noStrike">
              <a:latin typeface="Arial"/>
            </a:endParaRPr>
          </a:p>
          <a:p>
            <a:pPr lvl="1" marL="432000" indent="-214560">
              <a:lnSpc>
                <a:spcPct val="100000"/>
              </a:lnSpc>
              <a:buClr>
                <a:srgbClr val="000000"/>
              </a:buClr>
              <a:buSzPct val="45000"/>
              <a:buFont typeface="Wingdings" charset="2"/>
              <a:buChar char=""/>
            </a:pPr>
            <a:r>
              <a:rPr b="0" lang="en-US" sz="2600" spc="-1" strike="noStrike">
                <a:solidFill>
                  <a:srgbClr val="000000"/>
                </a:solidFill>
                <a:latin typeface="Arial"/>
                <a:ea typeface="DejaVu Sans"/>
              </a:rPr>
              <a:t>We can use the motif finding functionality of GraphFrames to achieve this.</a:t>
            </a:r>
            <a:endParaRPr b="0" lang="en-US" sz="2600" spc="-1" strike="noStrike">
              <a:latin typeface="Arial"/>
            </a:endParaRPr>
          </a:p>
          <a:p>
            <a:pPr lvl="1" marL="432000" indent="-214560">
              <a:lnSpc>
                <a:spcPct val="100000"/>
              </a:lnSpc>
              <a:buClr>
                <a:srgbClr val="000000"/>
              </a:buClr>
              <a:buSzPct val="45000"/>
              <a:buFont typeface="Wingdings" charset="2"/>
              <a:buChar char=""/>
            </a:pPr>
            <a:r>
              <a:rPr b="0" lang="en-US" sz="2600" spc="-1" strike="noStrike">
                <a:solidFill>
                  <a:srgbClr val="000000"/>
                </a:solidFill>
                <a:latin typeface="Arial"/>
                <a:ea typeface="DejaVu Sans"/>
              </a:rPr>
              <a:t>Our input graph only contains single edges (a&gt;b but not b&lt;a), this can be problematic when using motif finding</a:t>
            </a:r>
            <a:endParaRPr b="0" lang="en-US" sz="2600" spc="-1" strike="noStrike">
              <a:latin typeface="Arial"/>
            </a:endParaRPr>
          </a:p>
          <a:p>
            <a:pPr lvl="1" marL="432000" indent="-214560">
              <a:lnSpc>
                <a:spcPct val="100000"/>
              </a:lnSpc>
              <a:buClr>
                <a:srgbClr val="000000"/>
              </a:buClr>
              <a:buSzPct val="45000"/>
              <a:buFont typeface="Wingdings" charset="2"/>
              <a:buChar char=""/>
            </a:pPr>
            <a:r>
              <a:rPr b="0" lang="en-US" sz="2600" spc="-1" strike="noStrike">
                <a:solidFill>
                  <a:srgbClr val="000000"/>
                </a:solidFill>
                <a:latin typeface="Arial"/>
                <a:ea typeface="DejaVu Sans"/>
              </a:rPr>
              <a:t>The presence of negative edges can also be problematic because they are only defined through the value of coauth. Think about how our motif finding will work in this case</a:t>
            </a:r>
            <a:endParaRPr b="0" lang="en-US" sz="2600" spc="-1" strike="noStrike">
              <a:latin typeface="Arial"/>
            </a:endParaRPr>
          </a:p>
        </p:txBody>
      </p:sp>
      <p:pic>
        <p:nvPicPr>
          <p:cNvPr id="304" name="" descr=""/>
          <p:cNvPicPr/>
          <p:nvPr/>
        </p:nvPicPr>
        <p:blipFill>
          <a:blip r:embed="rId1"/>
          <a:stretch/>
        </p:blipFill>
        <p:spPr>
          <a:xfrm>
            <a:off x="822960" y="3566160"/>
            <a:ext cx="4662000" cy="1860480"/>
          </a:xfrm>
          <a:prstGeom prst="rect">
            <a:avLst/>
          </a:prstGeom>
          <a:ln>
            <a:noFill/>
          </a:ln>
        </p:spPr>
      </p:pic>
      <p:sp>
        <p:nvSpPr>
          <p:cNvPr id="305" name="CustomShape 3"/>
          <p:cNvSpPr/>
          <p:nvPr/>
        </p:nvSpPr>
        <p:spPr>
          <a:xfrm>
            <a:off x="7315560" y="4389120"/>
            <a:ext cx="176436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Example output</a:t>
            </a:r>
            <a:endParaRPr b="0" lang="en-US" sz="1800" spc="-1" strike="noStrike">
              <a:latin typeface="Arial"/>
            </a:endParaRPr>
          </a:p>
        </p:txBody>
      </p:sp>
      <p:sp>
        <p:nvSpPr>
          <p:cNvPr id="306" name="Line 4"/>
          <p:cNvSpPr/>
          <p:nvPr/>
        </p:nvSpPr>
        <p:spPr>
          <a:xfrm flipH="1" flipV="1">
            <a:off x="5669280" y="4480560"/>
            <a:ext cx="1554480" cy="9144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504000" y="226080"/>
            <a:ext cx="9070200" cy="944640"/>
          </a:xfrm>
          <a:prstGeom prst="rect">
            <a:avLst/>
          </a:prstGeom>
          <a:noFill/>
          <a:ln>
            <a:noFill/>
          </a:ln>
        </p:spPr>
        <p:style>
          <a:lnRef idx="0"/>
          <a:fillRef idx="0"/>
          <a:effectRef idx="0"/>
          <a:fontRef idx="minor"/>
        </p:style>
      </p:sp>
      <p:sp>
        <p:nvSpPr>
          <p:cNvPr id="308" name="CustomShape 2"/>
          <p:cNvSpPr/>
          <p:nvPr/>
        </p:nvSpPr>
        <p:spPr>
          <a:xfrm>
            <a:off x="504000" y="1326600"/>
            <a:ext cx="9070200" cy="3286800"/>
          </a:xfrm>
          <a:prstGeom prst="rect">
            <a:avLst/>
          </a:prstGeom>
          <a:noFill/>
          <a:ln>
            <a:noFill/>
          </a:ln>
        </p:spPr>
        <p:style>
          <a:lnRef idx="0"/>
          <a:fillRef idx="0"/>
          <a:effectRef idx="0"/>
          <a:fontRef idx="minor"/>
        </p:style>
      </p:sp>
      <p:sp>
        <p:nvSpPr>
          <p:cNvPr id="309" name="CustomShape 3"/>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Exercise 7 (Mini Hackathon)</a:t>
            </a:r>
            <a:endParaRPr b="0" lang="en-US" sz="4400" spc="-1" strike="noStrike">
              <a:latin typeface="Arial"/>
            </a:endParaRPr>
          </a:p>
        </p:txBody>
      </p:sp>
      <p:sp>
        <p:nvSpPr>
          <p:cNvPr id="310" name="CustomShape 4"/>
          <p:cNvSpPr/>
          <p:nvPr/>
        </p:nvSpPr>
        <p:spPr>
          <a:xfrm>
            <a:off x="504000" y="1326600"/>
            <a:ext cx="9070200" cy="32868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solidFill>
                  <a:srgbClr val="000000"/>
                </a:solidFill>
                <a:latin typeface="Arial"/>
                <a:ea typeface="DejaVu Sans"/>
              </a:rPr>
              <a:t>Add more graph features that you think will be valuable to this predictive task.</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Repository</a:t>
            </a:r>
            <a:endParaRPr b="0" lang="en-US" sz="4400" spc="-1" strike="noStrike">
              <a:latin typeface="Arial"/>
            </a:endParaRPr>
          </a:p>
        </p:txBody>
      </p:sp>
      <p:sp>
        <p:nvSpPr>
          <p:cNvPr id="210" name="CustomShape 2"/>
          <p:cNvSpPr/>
          <p:nvPr/>
        </p:nvSpPr>
        <p:spPr>
          <a:xfrm>
            <a:off x="504000" y="1326600"/>
            <a:ext cx="9070200" cy="3286800"/>
          </a:xfrm>
          <a:prstGeom prst="rect">
            <a:avLst/>
          </a:prstGeom>
          <a:noFill/>
          <a:ln>
            <a:noFill/>
          </a:ln>
        </p:spPr>
        <p:style>
          <a:lnRef idx="0"/>
          <a:fillRef idx="0"/>
          <a:effectRef idx="0"/>
          <a:fontRef idx="minor"/>
        </p:style>
        <p:txBody>
          <a:bodyPr lIns="0" rIns="0" tIns="0" bIns="0" anchor="ctr">
            <a:normAutofit/>
          </a:bodyPr>
          <a:p>
            <a:pPr algn="ctr">
              <a:lnSpc>
                <a:spcPct val="100000"/>
              </a:lnSpc>
              <a:spcBef>
                <a:spcPts val="1417"/>
              </a:spcBef>
            </a:pPr>
            <a:r>
              <a:rPr b="0" lang="en-US" sz="6600" spc="-1" strike="noStrike">
                <a:solidFill>
                  <a:srgbClr val="000000"/>
                </a:solidFill>
                <a:latin typeface="Arial"/>
                <a:ea typeface="DejaVu Sans"/>
              </a:rPr>
              <a:t>https://xebia.ai/v6v</a:t>
            </a:r>
            <a:endParaRPr b="0" lang="en-US" sz="6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Installation</a:t>
            </a:r>
            <a:endParaRPr b="0" lang="en-US" sz="4400" spc="-1" strike="noStrike">
              <a:latin typeface="Arial"/>
            </a:endParaRPr>
          </a:p>
        </p:txBody>
      </p:sp>
      <p:sp>
        <p:nvSpPr>
          <p:cNvPr id="212" name="CustomShape 2"/>
          <p:cNvSpPr/>
          <p:nvPr/>
        </p:nvSpPr>
        <p:spPr>
          <a:xfrm>
            <a:off x="504000" y="1110600"/>
            <a:ext cx="9070200" cy="328680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Copy your Spark release (</a:t>
            </a:r>
            <a:r>
              <a:rPr b="1" i="1" lang="en-US" sz="2800" spc="-1" strike="noStrike">
                <a:solidFill>
                  <a:srgbClr val="000000"/>
                </a:solidFill>
                <a:latin typeface="Arial"/>
                <a:ea typeface="DejaVu Sans"/>
              </a:rPr>
              <a:t>spark-3.2.3-bin-hadoop3.2</a:t>
            </a:r>
            <a:r>
              <a:rPr b="0" lang="en-US" sz="2800" spc="-1" strike="noStrike">
                <a:solidFill>
                  <a:srgbClr val="000000"/>
                </a:solidFill>
                <a:latin typeface="Arial"/>
                <a:ea typeface="DejaVu Sans"/>
              </a:rPr>
              <a:t>) into the directory with the project files</a:t>
            </a:r>
            <a:endParaRPr b="0" lang="en-US" sz="2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Inside the </a:t>
            </a:r>
            <a:r>
              <a:rPr b="0" i="1" lang="en-US" sz="2800" spc="-1" strike="noStrike">
                <a:solidFill>
                  <a:srgbClr val="000000"/>
                </a:solidFill>
                <a:latin typeface="Arial"/>
                <a:ea typeface="DejaVu Sans"/>
              </a:rPr>
              <a:t>jars/</a:t>
            </a:r>
            <a:r>
              <a:rPr b="0" lang="en-US" sz="2800" spc="-1" strike="noStrike">
                <a:solidFill>
                  <a:srgbClr val="000000"/>
                </a:solidFill>
                <a:latin typeface="Arial"/>
                <a:ea typeface="DejaVu Sans"/>
              </a:rPr>
              <a:t> directory, you should have copied the </a:t>
            </a:r>
            <a:r>
              <a:rPr b="1" i="1" lang="en-US" sz="2800" spc="-1" strike="noStrike">
                <a:solidFill>
                  <a:srgbClr val="000000"/>
                </a:solidFill>
                <a:latin typeface="Arial"/>
                <a:ea typeface="DejaVu Sans"/>
              </a:rPr>
              <a:t>graphframes-0.8.2-spark3.2-s_2.12.jar</a:t>
            </a:r>
            <a:endParaRPr b="0" lang="en-US" sz="2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Your directory should look like:</a:t>
            </a:r>
            <a:endParaRPr b="0" lang="en-US" sz="2800" spc="-1" strike="noStrike">
              <a:latin typeface="Arial"/>
            </a:endParaRPr>
          </a:p>
        </p:txBody>
      </p:sp>
      <p:pic>
        <p:nvPicPr>
          <p:cNvPr id="213" name="" descr=""/>
          <p:cNvPicPr/>
          <p:nvPr/>
        </p:nvPicPr>
        <p:blipFill>
          <a:blip r:embed="rId1"/>
          <a:stretch/>
        </p:blipFill>
        <p:spPr>
          <a:xfrm>
            <a:off x="2758680" y="3931920"/>
            <a:ext cx="4646160" cy="15591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Installation</a:t>
            </a:r>
            <a:endParaRPr b="0" lang="en-US" sz="4400" spc="-1" strike="noStrike">
              <a:latin typeface="Arial"/>
            </a:endParaRPr>
          </a:p>
        </p:txBody>
      </p:sp>
      <p:sp>
        <p:nvSpPr>
          <p:cNvPr id="215" name="CustomShape 2"/>
          <p:cNvSpPr/>
          <p:nvPr/>
        </p:nvSpPr>
        <p:spPr>
          <a:xfrm>
            <a:off x="504000" y="1110600"/>
            <a:ext cx="9461160" cy="437400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Open a terminal, and navigate to the base directory of the project.</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Run the following command:</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1800" spc="-1" strike="noStrike">
                <a:solidFill>
                  <a:srgbClr val="000000"/>
                </a:solidFill>
                <a:latin typeface="Courier New"/>
                <a:ea typeface="DejaVu Sans"/>
              </a:rPr>
              <a:t>export SPARK_SUBMIT=./spark-3.2.3-bin-hadoop3.2/bin/spark-submit</a:t>
            </a:r>
            <a:endParaRPr b="0" lang="en-US" sz="1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Submit a job using the command:</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1800" spc="-1" strike="noStrike">
                <a:solidFill>
                  <a:srgbClr val="000000"/>
                </a:solidFill>
                <a:latin typeface="Courier New"/>
                <a:ea typeface="DejaVu Sans"/>
              </a:rPr>
              <a:t>$SPARK_SUBMIT src/script.py --argument1</a:t>
            </a:r>
            <a:endParaRPr b="0" lang="en-US" sz="18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Test set up with the command:</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1800" spc="-1" strike="noStrike">
                <a:solidFill>
                  <a:srgbClr val="000000"/>
                </a:solidFill>
                <a:latin typeface="Courier New"/>
                <a:ea typeface="DejaVu Sans"/>
              </a:rPr>
              <a:t>$SPARK_SUBMIT src/test_spark.py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17" name="" descr=""/>
          <p:cNvPicPr/>
          <p:nvPr/>
        </p:nvPicPr>
        <p:blipFill>
          <a:blip r:embed="rId1"/>
          <a:stretch/>
        </p:blipFill>
        <p:spPr>
          <a:xfrm>
            <a:off x="2635200" y="1229400"/>
            <a:ext cx="5592600" cy="41637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504000" y="226080"/>
            <a:ext cx="9070200" cy="944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Graph basics</a:t>
            </a:r>
            <a:endParaRPr b="0" lang="en-US" sz="4400" spc="-1" strike="noStrike">
              <a:latin typeface="Arial"/>
            </a:endParaRPr>
          </a:p>
        </p:txBody>
      </p:sp>
      <p:pic>
        <p:nvPicPr>
          <p:cNvPr id="219" name="" descr=""/>
          <p:cNvPicPr/>
          <p:nvPr/>
        </p:nvPicPr>
        <p:blipFill>
          <a:blip r:embed="rId1"/>
          <a:stretch/>
        </p:blipFill>
        <p:spPr>
          <a:xfrm>
            <a:off x="2390760" y="1172520"/>
            <a:ext cx="4922640" cy="40899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682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2023-03-30T10:36:07Z</dcterms:created>
  <dc:creator/>
  <dc:description/>
  <dc:language>en-US</dc:language>
  <cp:lastModifiedBy/>
  <dcterms:modified xsi:type="dcterms:W3CDTF">2023-07-13T21:45:41Z</dcterms:modified>
  <cp:revision>80</cp:revision>
  <dc:subject/>
  <dc:title/>
</cp:coreProperties>
</file>